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6" r:id="rId28"/>
    <p:sldId id="287" r:id="rId29"/>
    <p:sldId id="281" r:id="rId30"/>
    <p:sldId id="282" r:id="rId31"/>
    <p:sldId id="283" r:id="rId32"/>
    <p:sldId id="288" r:id="rId33"/>
    <p:sldId id="289" r:id="rId34"/>
    <p:sldId id="284" r:id="rId35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Nunito Sans" pitchFamily="2" charset="0"/>
      <p:regular r:id="rId41"/>
      <p:bold r:id="rId42"/>
      <p:italic r:id="rId43"/>
      <p:boldItalic r:id="rId44"/>
    </p:embeddedFont>
    <p:embeddedFont>
      <p:font typeface="Nunito Sans SemiBold" pitchFamily="2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Medium" panose="00000600000000000000" pitchFamily="2" charset="0"/>
      <p:regular r:id="rId53"/>
      <p:bold r:id="rId54"/>
      <p:italic r:id="rId55"/>
      <p:boldItalic r:id="rId56"/>
    </p:embeddedFont>
    <p:embeddedFont>
      <p:font typeface="Poppins SemiBold" panose="000007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0f58e9e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0f58e9e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1fd2b8f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1fd2b8f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1fd2b8f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a1fd2b8f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0f58e9ea6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0f58e9ea6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0f58e9ea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0f58e9ea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0f58e9ea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a0f58e9ea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0f58e9ea6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a0f58e9ea6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a0f58e9ea6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a0f58e9ea6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a0f58e9ea6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a0f58e9ea6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0f58e9ea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a0f58e9ea6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1496ad3c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1496ad3c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0f58e9ea6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0f58e9ea6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a0f58e9ea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a0f58e9ea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0f58e9ea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0f58e9ea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1496ad3c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a1496ad3c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1fd2b8f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1fd2b8f3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1fd2b8f3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1fd2b8f3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6F0927B1-0E6B-D975-DF71-325F45AA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>
            <a:extLst>
              <a:ext uri="{FF2B5EF4-FFF2-40B4-BE49-F238E27FC236}">
                <a16:creationId xmlns:a16="http://schemas.microsoft.com/office/drawing/2014/main" id="{6E478EE2-9B03-AB51-E369-1F3526F917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>
            <a:extLst>
              <a:ext uri="{FF2B5EF4-FFF2-40B4-BE49-F238E27FC236}">
                <a16:creationId xmlns:a16="http://schemas.microsoft.com/office/drawing/2014/main" id="{3FAB44A3-8795-6FDA-83AA-02F4579EE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425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452DC46C-E8CA-F47C-A90D-A8FD9268F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0f58e9ea6_0_566:notes">
            <a:extLst>
              <a:ext uri="{FF2B5EF4-FFF2-40B4-BE49-F238E27FC236}">
                <a16:creationId xmlns:a16="http://schemas.microsoft.com/office/drawing/2014/main" id="{A46D6F2B-7335-DEB8-62AA-BF95402F9F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a0f58e9ea6_0_566:notes">
            <a:extLst>
              <a:ext uri="{FF2B5EF4-FFF2-40B4-BE49-F238E27FC236}">
                <a16:creationId xmlns:a16="http://schemas.microsoft.com/office/drawing/2014/main" id="{9DDC24B6-99ED-7BD8-C23D-142B332DD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404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1fd2b8f3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a1fd2b8f3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0f58e9ea6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0f58e9ea6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0f58e9ea6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a0f58e9ea6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D5815A9E-106D-2302-0468-B305481B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>
            <a:extLst>
              <a:ext uri="{FF2B5EF4-FFF2-40B4-BE49-F238E27FC236}">
                <a16:creationId xmlns:a16="http://schemas.microsoft.com/office/drawing/2014/main" id="{3CE63DA3-BF0F-251E-8602-3E58C3ADEA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>
            <a:extLst>
              <a:ext uri="{FF2B5EF4-FFF2-40B4-BE49-F238E27FC236}">
                <a16:creationId xmlns:a16="http://schemas.microsoft.com/office/drawing/2014/main" id="{45F0D832-F72C-F90E-A7CE-25AB9173A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03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98016576-1B1B-316A-59F3-6EF159C8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a1fd2b8f3d_0_42:notes">
            <a:extLst>
              <a:ext uri="{FF2B5EF4-FFF2-40B4-BE49-F238E27FC236}">
                <a16:creationId xmlns:a16="http://schemas.microsoft.com/office/drawing/2014/main" id="{D0F132D6-63C2-0024-62AA-013A580E6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a1fd2b8f3d_0_42:notes">
            <a:extLst>
              <a:ext uri="{FF2B5EF4-FFF2-40B4-BE49-F238E27FC236}">
                <a16:creationId xmlns:a16="http://schemas.microsoft.com/office/drawing/2014/main" id="{5BF67D43-80C9-92E9-7C36-9811EE7EA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78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a1496ad3c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a1496ad3c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1496ad3c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1496ad3c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0f58e9ea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a0f58e9ea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a0f58e9ea6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a0f58e9ea6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0f58e9ea6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0f58e9ea6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0f58e9ea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a0f58e9ea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0f58e9ea6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0f58e9ea6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t="53791" r="49302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avLst/>
            <a:gdLst/>
            <a:ahLst/>
            <a:cxnLst/>
            <a:rect l="l" t="t" r="r" b="b"/>
            <a:pathLst>
              <a:path w="33488" h="19489" extrusionOk="0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18883" b="67899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avLst/>
            <a:gdLst/>
            <a:ahLst/>
            <a:cxnLst/>
            <a:rect l="l" t="t" r="r" b="b"/>
            <a:pathLst>
              <a:path w="146819" h="160734" extrusionOk="0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l="55738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BLANK_1_1_1_1_2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>
            <a:spLocks noGrp="1"/>
          </p:cNvSpPr>
          <p:nvPr>
            <p:ph type="pic" idx="2"/>
          </p:nvPr>
        </p:nvSpPr>
        <p:spPr>
          <a:xfrm>
            <a:off x="1208525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9" name="Google Shape;79;p17"/>
          <p:cNvSpPr>
            <a:spLocks noGrp="1"/>
          </p:cNvSpPr>
          <p:nvPr>
            <p:ph type="pic" idx="3"/>
          </p:nvPr>
        </p:nvSpPr>
        <p:spPr>
          <a:xfrm>
            <a:off x="307916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4"/>
          </p:nvPr>
        </p:nvSpPr>
        <p:spPr>
          <a:xfrm>
            <a:off x="4949788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5"/>
          </p:nvPr>
        </p:nvSpPr>
        <p:spPr>
          <a:xfrm>
            <a:off x="6820413" y="116427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6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7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8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9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3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4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5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>
            <a:spLocks noGrp="1"/>
          </p:cNvSpPr>
          <p:nvPr>
            <p:ph type="pic" idx="16"/>
          </p:nvPr>
        </p:nvSpPr>
        <p:spPr>
          <a:xfrm>
            <a:off x="307916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1" name="Google Shape;91;p17"/>
          <p:cNvSpPr>
            <a:spLocks noGrp="1"/>
          </p:cNvSpPr>
          <p:nvPr>
            <p:ph type="pic" idx="17"/>
          </p:nvPr>
        </p:nvSpPr>
        <p:spPr>
          <a:xfrm>
            <a:off x="4949788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2" name="Google Shape;92;p17"/>
          <p:cNvSpPr>
            <a:spLocks noGrp="1"/>
          </p:cNvSpPr>
          <p:nvPr>
            <p:ph type="pic" idx="18"/>
          </p:nvPr>
        </p:nvSpPr>
        <p:spPr>
          <a:xfrm>
            <a:off x="6820413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>
            <a:spLocks noGrp="1"/>
          </p:cNvSpPr>
          <p:nvPr>
            <p:ph type="subTitle" idx="19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>
            <a:spLocks noGrp="1"/>
          </p:cNvSpPr>
          <p:nvPr>
            <p:ph type="pic" idx="20"/>
          </p:nvPr>
        </p:nvSpPr>
        <p:spPr>
          <a:xfrm>
            <a:off x="1208550" y="2958825"/>
            <a:ext cx="1115700" cy="111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>
            <a:spLocks noGrp="1"/>
          </p:cNvSpPr>
          <p:nvPr>
            <p:ph type="subTitle" idx="21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2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23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4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25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6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27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- Alt 1">
  <p:cSld name="BLANK_1_1_1_1_2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>
            <a:spLocks noGrp="1"/>
          </p:cNvSpPr>
          <p:nvPr>
            <p:ph type="pic" idx="3"/>
          </p:nvPr>
        </p:nvSpPr>
        <p:spPr>
          <a:xfrm>
            <a:off x="98845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>
            <a:spLocks noGrp="1"/>
          </p:cNvSpPr>
          <p:nvPr>
            <p:ph type="subTitle" idx="4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5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6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>
            <a:spLocks noGrp="1"/>
          </p:cNvSpPr>
          <p:nvPr>
            <p:ph type="pic" idx="7"/>
          </p:nvPr>
        </p:nvSpPr>
        <p:spPr>
          <a:xfrm>
            <a:off x="468550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9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>
            <a:spLocks noGrp="1"/>
          </p:cNvSpPr>
          <p:nvPr>
            <p:ph type="pic" idx="13"/>
          </p:nvPr>
        </p:nvSpPr>
        <p:spPr>
          <a:xfrm>
            <a:off x="4685500" y="2967538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>
            <a:spLocks noGrp="1"/>
          </p:cNvSpPr>
          <p:nvPr>
            <p:ph type="subTitle" idx="14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5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6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>
            <a:spLocks noGrp="1"/>
          </p:cNvSpPr>
          <p:nvPr>
            <p:ph type="pic" idx="17"/>
          </p:nvPr>
        </p:nvSpPr>
        <p:spPr>
          <a:xfrm>
            <a:off x="988450" y="1169975"/>
            <a:ext cx="1264200" cy="1258500"/>
          </a:xfrm>
          <a:prstGeom prst="roundRect">
            <a:avLst>
              <a:gd name="adj" fmla="val 16718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>
            <a:spLocks noGrp="1"/>
          </p:cNvSpPr>
          <p:nvPr>
            <p:ph type="subTitle" idx="18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9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20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2_2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7">
  <p:cSld name="BLANK_1_1_1_1_2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statement">
  <p:cSld name="BLANK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BLANK_1_1_1_1_1_1">
    <p:bg>
      <p:bgPr>
        <a:solidFill>
          <a:schemeClr val="accen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 b="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avLst/>
            <a:gdLst/>
            <a:ahLst/>
            <a:cxnLst/>
            <a:rect l="l" t="t" r="r" b="b"/>
            <a:pathLst>
              <a:path w="75605" h="58267" extrusionOk="0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avLst/>
            <a:gdLst/>
            <a:ahLst/>
            <a:cxnLst/>
            <a:rect l="l" t="t" r="r" b="b"/>
            <a:pathLst>
              <a:path w="73112" h="45356" extrusionOk="0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2">
  <p:cSld name="BLANK_1_1_1_1_1_1_1_1_1_1_1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2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3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4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5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6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l="57200" b="4752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9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3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4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5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16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7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8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9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20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1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22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1">
  <p:cSld name="BLANK_1_1_1_1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rot="-5400000" flipH="1">
            <a:off x="5143020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avLst/>
            <a:gdLst/>
            <a:ahLst/>
            <a:cxnLst/>
            <a:rect l="l" t="t" r="r" b="b"/>
            <a:pathLst>
              <a:path w="124161" h="160734" extrusionOk="0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">
  <p:cSld name="BLANK_1_1_1_1_1_1_1_1_1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l="149" b="34691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avLst/>
            <a:gdLst/>
            <a:ahLst/>
            <a:cxnLst/>
            <a:rect l="l" t="t" r="r" b="b"/>
            <a:pathLst>
              <a:path w="140792" h="103287" extrusionOk="0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avLst/>
            <a:gdLst/>
            <a:ahLst/>
            <a:cxnLst/>
            <a:rect l="l" t="t" r="r" b="b"/>
            <a:pathLst>
              <a:path w="57448" h="47179" extrusionOk="0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3">
  <p:cSld name="BLANK_1_1_1_1_1_1_1_1_1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r="37756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avLst/>
            <a:gdLst/>
            <a:ahLst/>
            <a:cxnLst/>
            <a:rect l="l" t="t" r="r" b="b"/>
            <a:pathLst>
              <a:path w="136811" h="146112" extrusionOk="0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>
            <a:spLocks noGrp="1"/>
          </p:cNvSpPr>
          <p:nvPr>
            <p:ph type="pic" idx="2"/>
          </p:nvPr>
        </p:nvSpPr>
        <p:spPr>
          <a:xfrm>
            <a:off x="3138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avLst/>
            <a:gdLst/>
            <a:ahLst/>
            <a:cxnLst/>
            <a:rect l="l" t="t" r="r" b="b"/>
            <a:pathLst>
              <a:path w="59978" h="34863" extrusionOk="0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4">
  <p:cSld name="BLANK_1_1_1_1_1_1_1_1_1_1_1_1_2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avLst/>
            <a:gdLst/>
            <a:ahLst/>
            <a:cxnLst/>
            <a:rect l="l" t="t" r="r" b="b"/>
            <a:pathLst>
              <a:path w="121072" h="76200" extrusionOk="0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1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2"/>
          </p:nvPr>
        </p:nvSpPr>
        <p:spPr>
          <a:xfrm>
            <a:off x="5212300" y="460300"/>
            <a:ext cx="3702900" cy="41361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avLst/>
            <a:gdLst/>
            <a:ahLst/>
            <a:cxnLst/>
            <a:rect l="l" t="t" r="r" b="b"/>
            <a:pathLst>
              <a:path w="80517" h="40705" extrusionOk="0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1">
  <p:cSld name="BLANK_1_1_1_1_1_1_1_1_1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2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4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5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body" idx="6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2">
  <p:cSld name="BLANK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l="533" t="71891" r="13407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>
            <a:spLocks noGrp="1"/>
          </p:cNvSpPr>
          <p:nvPr>
            <p:ph type="body" idx="1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2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3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 idx="4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>
            <a:spLocks noGrp="1"/>
          </p:cNvSpPr>
          <p:nvPr>
            <p:ph type="pic" idx="5"/>
          </p:nvPr>
        </p:nvSpPr>
        <p:spPr>
          <a:xfrm>
            <a:off x="309350" y="1425725"/>
            <a:ext cx="1409700" cy="1409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t="49683" r="49117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>
            <a:spLocks noGrp="1"/>
          </p:cNvSpPr>
          <p:nvPr>
            <p:ph type="title" idx="6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avLst/>
            <a:gdLst/>
            <a:ahLst/>
            <a:cxnLst/>
            <a:rect l="l" t="t" r="r" b="b"/>
            <a:pathLst>
              <a:path w="65894" h="56257" extrusionOk="0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7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BLANK_1_1_1_1_1_1_1_1_1_1_1_1_1_1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2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3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4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5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6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7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8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9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3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marL="914400" lvl="1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marL="1371600" lvl="2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marL="1828800" lvl="3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marL="2286000" lvl="4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marL="2743200" lvl="5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marL="3200400" lvl="6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marL="3657600" lvl="7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marL="4114800" lvl="8" indent="-269875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4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5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6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body" idx="17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18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19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20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21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22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title" idx="23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24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25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6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marL="914400" lvl="1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marL="1371600" lvl="2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marL="1828800" lvl="3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marL="2286000" lvl="4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marL="2743200" lvl="5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marL="3200400" lvl="6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marL="3657600" lvl="7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marL="4114800" lvl="8" indent="-26987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27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">
  <p:cSld name="BLANK_1_1_1_1_2_1_2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2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3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4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74" name="Google Shape;274;p31"/>
          <p:cNvSpPr>
            <a:spLocks noGrp="1"/>
          </p:cNvSpPr>
          <p:nvPr>
            <p:ph type="pic" idx="5"/>
          </p:nvPr>
        </p:nvSpPr>
        <p:spPr>
          <a:xfrm>
            <a:off x="309350" y="952800"/>
            <a:ext cx="2754000" cy="1634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>
            <a:spLocks noGrp="1"/>
          </p:cNvSpPr>
          <p:nvPr>
            <p:ph type="title" idx="6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 idx="7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8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title" idx="9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 - Alt 1">
  <p:cSld name="BLANK_1_1_1_1_2_1_2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2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title" idx="3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 idx="4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 idx="5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6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7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8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 idx="9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title" idx="13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title" idx="14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title" idx="15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16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title" idx="17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18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19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20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 idx="21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22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 idx="23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 idx="24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25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 idx="26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27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28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1">
  <p:cSld name="BLANK_1_1_1_1_1_1_1_1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2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3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4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>
            <a:spLocks noGrp="1"/>
          </p:cNvSpPr>
          <p:nvPr>
            <p:ph type="body" idx="5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6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7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8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9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l="535" t="71891" r="3336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3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4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5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 b="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title" idx="6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7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8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9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13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4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title" idx="15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BLANK_1_1_1_1_1_1_1_1_1_1_1_1_1_1_1_2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2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3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4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5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t="70459" r="33897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>
            <a:spLocks noGrp="1"/>
          </p:cNvSpPr>
          <p:nvPr>
            <p:ph type="body" idx="6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7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8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9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3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spcFirstLastPara="1" wrap="square" lIns="91425" tIns="182875" rIns="182875" bIns="91425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1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BLANK_1_1_1_1_1_1_1_1_1_1_1_1_1_1_1_1_1_1_1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name="adj1" fmla="val 10792592"/>
              <a:gd name="adj2" fmla="val 16198514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l="7338" b="46245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avLst/>
            <a:gdLst/>
            <a:ahLst/>
            <a:cxnLst/>
            <a:rect l="l" t="t" r="r" b="b"/>
            <a:pathLst>
              <a:path w="247921" h="209550" extrusionOk="0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>
            <a:spLocks noGrp="1"/>
          </p:cNvSpPr>
          <p:nvPr>
            <p:ph type="body" idx="1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2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body" idx="3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4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BLANK_1_1_1_1_1_1_2">
    <p:bg>
      <p:bgPr>
        <a:solidFill>
          <a:schemeClr val="accen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t="51307" r="54483"/>
          <a:stretch/>
        </p:blipFill>
        <p:spPr>
          <a:xfrm rot="10800000" flipH="1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>
            <a:endParaRPr/>
          </a:p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avLst/>
            <a:gdLst/>
            <a:ahLst/>
            <a:cxnLst/>
            <a:rect l="l" t="t" r="r" b="b"/>
            <a:pathLst>
              <a:path w="43049" h="75680" extrusionOk="0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body" idx="2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3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47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47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47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8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50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18" name="Google Shape;418;p50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51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428" name="Google Shape;428;p51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51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p52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7" name="Google Shape;437;p53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53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53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5" name="Google Shape;445;p54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54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54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54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3" name="Google Shape;453;p54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56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>
            <a:spLocks noGrp="1"/>
          </p:cNvSpPr>
          <p:nvPr>
            <p:ph type="title"/>
          </p:nvPr>
        </p:nvSpPr>
        <p:spPr>
          <a:xfrm>
            <a:off x="131100" y="107900"/>
            <a:ext cx="87879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Stock Index Performance under economic conditions in the S&amp;P 500</a:t>
            </a:r>
            <a:endParaRPr sz="3300"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531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6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AA284-F644-AD62-B54A-7F8D0BA5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2" y="0"/>
            <a:ext cx="77548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7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51" y="0"/>
            <a:ext cx="78636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8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51" y="0"/>
            <a:ext cx="78572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650" y="917700"/>
            <a:ext cx="529025" cy="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388" y="4383300"/>
            <a:ext cx="529025" cy="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9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9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0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1" title="Prices20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117" y="171584"/>
            <a:ext cx="6147283" cy="451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Russia-Ukraine war updates for June 13, 2022">
            <a:extLst>
              <a:ext uri="{FF2B5EF4-FFF2-40B4-BE49-F238E27FC236}">
                <a16:creationId xmlns:a16="http://schemas.microsoft.com/office/drawing/2014/main" id="{176AF54B-0754-9607-06EE-3B67FD0C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3145"/>
            <a:ext cx="2960117" cy="16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87" y="113058"/>
            <a:ext cx="6503213" cy="426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Reducing sticker shock for medically necessary and cosmetic services |  Plastic Surgeon San Francisco | Pacific Heights Plastic Surgery">
            <a:extLst>
              <a:ext uri="{FF2B5EF4-FFF2-40B4-BE49-F238E27FC236}">
                <a16:creationId xmlns:a16="http://schemas.microsoft.com/office/drawing/2014/main" id="{905E2651-C69F-8861-BB44-B16110A6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207"/>
            <a:ext cx="2544318" cy="16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as prices Archives - Spartan Newsroom">
            <a:extLst>
              <a:ext uri="{FF2B5EF4-FFF2-40B4-BE49-F238E27FC236}">
                <a16:creationId xmlns:a16="http://schemas.microsoft.com/office/drawing/2014/main" id="{0908C8E0-4A2D-AB1C-6695-F0C11BFA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005"/>
            <a:ext cx="2544318" cy="19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other New Record: New Car Prices Top $49,500 In December">
            <a:extLst>
              <a:ext uri="{FF2B5EF4-FFF2-40B4-BE49-F238E27FC236}">
                <a16:creationId xmlns:a16="http://schemas.microsoft.com/office/drawing/2014/main" id="{F35CF457-B4C2-2852-43A2-77A6C965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0565"/>
            <a:ext cx="2544318" cy="15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3"/>
          <p:cNvPicPr preferRelativeResize="0"/>
          <p:nvPr/>
        </p:nvPicPr>
        <p:blipFill rotWithShape="1">
          <a:blip r:embed="rId3">
            <a:alphaModFix/>
          </a:blip>
          <a:srcRect t="18287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74" title="Prices2023.png"/>
          <p:cNvPicPr preferRelativeResize="0"/>
          <p:nvPr/>
        </p:nvPicPr>
        <p:blipFill rotWithShape="1">
          <a:blip r:embed="rId4">
            <a:alphaModFix/>
          </a:blip>
          <a:srcRect l="5837" t="8299" r="9689" b="4516"/>
          <a:stretch/>
        </p:blipFill>
        <p:spPr>
          <a:xfrm>
            <a:off x="2452961" y="134865"/>
            <a:ext cx="6737989" cy="487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88" y="228600"/>
            <a:ext cx="73862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 title="All Indexes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350"/>
            <a:ext cx="9296400" cy="51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 txBox="1"/>
          <p:nvPr/>
        </p:nvSpPr>
        <p:spPr>
          <a:xfrm>
            <a:off x="0" y="0"/>
            <a:ext cx="37521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Indexes Covered Include</a:t>
            </a:r>
            <a:endParaRPr sz="17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6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13" y="1374925"/>
            <a:ext cx="8117675" cy="2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7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200" y="2571752"/>
            <a:ext cx="5618275" cy="27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8" title="Prices2024.png"/>
          <p:cNvPicPr preferRelativeResize="0"/>
          <p:nvPr/>
        </p:nvPicPr>
        <p:blipFill>
          <a:blip r:embed="rId3">
            <a:alphaModFix/>
          </a:blip>
          <a:srcRect l="5725" t="7333" r="8449" b="-6889"/>
          <a:stretch>
            <a:fillRect/>
          </a:stretch>
        </p:blipFill>
        <p:spPr>
          <a:xfrm>
            <a:off x="3383280" y="0"/>
            <a:ext cx="5760720" cy="553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mpact of Japan's 2024 Interest Rate Hike on Carry Trades | Acuity  Knowledge Partners">
            <a:extLst>
              <a:ext uri="{FF2B5EF4-FFF2-40B4-BE49-F238E27FC236}">
                <a16:creationId xmlns:a16="http://schemas.microsoft.com/office/drawing/2014/main" id="{38D7164E-F340-8C8D-04E7-8976003C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3746" cy="14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pan raises interest rates to highest level in 17 years | CNN Business">
            <a:extLst>
              <a:ext uri="{FF2B5EF4-FFF2-40B4-BE49-F238E27FC236}">
                <a16:creationId xmlns:a16="http://schemas.microsoft.com/office/drawing/2014/main" id="{7E5EF3B4-7995-E717-9C1C-C7AF2B44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68" y="1460104"/>
            <a:ext cx="3375187" cy="18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U.S. Dollar and the Japanese Yen: An Interesting Partnership">
            <a:extLst>
              <a:ext uri="{FF2B5EF4-FFF2-40B4-BE49-F238E27FC236}">
                <a16:creationId xmlns:a16="http://schemas.microsoft.com/office/drawing/2014/main" id="{57F8B39C-4BB0-7947-7429-E80B5158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8" y="3226003"/>
            <a:ext cx="3462788" cy="21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4900801" cy="3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00" y="457199"/>
            <a:ext cx="4861401" cy="30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80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2" name="Google Shape;6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162" y="228600"/>
            <a:ext cx="7361774" cy="4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1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81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p81"/>
          <p:cNvPicPr preferRelativeResize="0"/>
          <p:nvPr/>
        </p:nvPicPr>
        <p:blipFill rotWithShape="1">
          <a:blip r:embed="rId3">
            <a:alphaModFix/>
          </a:blip>
          <a:srcRect b="6041"/>
          <a:stretch/>
        </p:blipFill>
        <p:spPr>
          <a:xfrm>
            <a:off x="0" y="243231"/>
            <a:ext cx="9144000" cy="4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6CF109EC-916E-29EB-6665-B8C75F6A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C67C7E-64E4-4BA4-F4BE-8D498FB6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951" y="0"/>
            <a:ext cx="5937049" cy="5143500"/>
          </a:xfrm>
          <a:prstGeom prst="rect">
            <a:avLst/>
          </a:prstGeom>
        </p:spPr>
      </p:pic>
      <p:pic>
        <p:nvPicPr>
          <p:cNvPr id="7170" name="Picture 2" descr="What Retailers Should Know About Tariffs - Home Furnishings Association">
            <a:extLst>
              <a:ext uri="{FF2B5EF4-FFF2-40B4-BE49-F238E27FC236}">
                <a16:creationId xmlns:a16="http://schemas.microsoft.com/office/drawing/2014/main" id="{55AA2ABB-7960-B68E-E1A0-F7123155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06951" cy="227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Comes After the Israel-Hamas War? | Baker Institute">
            <a:extLst>
              <a:ext uri="{FF2B5EF4-FFF2-40B4-BE49-F238E27FC236}">
                <a16:creationId xmlns:a16="http://schemas.microsoft.com/office/drawing/2014/main" id="{15E7D1B0-6D06-F3C9-160C-AE712380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755"/>
            <a:ext cx="3206950" cy="17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685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6937E54-DEBC-4AD9-AEE6-656EB8C2A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F0028-670F-09D8-0837-DC6C683A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8912"/>
            <a:ext cx="4572000" cy="3124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485EE-D28C-3507-2266-2A655D66A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912"/>
            <a:ext cx="4572000" cy="31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6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42" y="152399"/>
            <a:ext cx="72321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3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641" name="Google Shape;6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0100" cy="16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327" y="0"/>
            <a:ext cx="3179423" cy="166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75" y="2922800"/>
            <a:ext cx="3502874" cy="23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9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5" name="Google Shape;485;p59" title="SEO_Stock-Market-Index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228600" y="290075"/>
            <a:ext cx="329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Index - investments which represents a segment of the market</a:t>
            </a:r>
            <a:endParaRPr sz="16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228600" y="1121975"/>
            <a:ext cx="329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" sz="16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Sector - Group of companies</a:t>
            </a:r>
            <a:endParaRPr sz="16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00" y="115050"/>
            <a:ext cx="7425250" cy="4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>
          <a:extLst>
            <a:ext uri="{FF2B5EF4-FFF2-40B4-BE49-F238E27FC236}">
              <a16:creationId xmlns:a16="http://schemas.microsoft.com/office/drawing/2014/main" id="{E7BF94D4-BA30-2CC7-2387-29F7AD7D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0;p83">
            <a:extLst>
              <a:ext uri="{FF2B5EF4-FFF2-40B4-BE49-F238E27FC236}">
                <a16:creationId xmlns:a16="http://schemas.microsoft.com/office/drawing/2014/main" id="{D672A48C-E4BB-9219-E54F-15B09598C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364" y="629186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0" dirty="0"/>
              <a:t>Which index performs BEST under economic conditions?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92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>
          <a:extLst>
            <a:ext uri="{FF2B5EF4-FFF2-40B4-BE49-F238E27FC236}">
              <a16:creationId xmlns:a16="http://schemas.microsoft.com/office/drawing/2014/main" id="{91103EA7-D263-59EA-79DB-1C6688A7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0;p83">
            <a:extLst>
              <a:ext uri="{FF2B5EF4-FFF2-40B4-BE49-F238E27FC236}">
                <a16:creationId xmlns:a16="http://schemas.microsoft.com/office/drawing/2014/main" id="{8A958043-0F3B-3B8E-127D-3388A30F1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2809" y="-109650"/>
            <a:ext cx="5697293" cy="1441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INVEST IN TECHNOLOGY?</a:t>
            </a:r>
            <a:endParaRPr dirty="0"/>
          </a:p>
        </p:txBody>
      </p:sp>
      <p:pic>
        <p:nvPicPr>
          <p:cNvPr id="2" name="Google Shape;648;p84">
            <a:extLst>
              <a:ext uri="{FF2B5EF4-FFF2-40B4-BE49-F238E27FC236}">
                <a16:creationId xmlns:a16="http://schemas.microsoft.com/office/drawing/2014/main" id="{84CBDBEC-4BFE-7797-4A0E-7DD8D07DF8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543507"/>
            <a:ext cx="3152851" cy="277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4B820-A0EB-E7D1-9073-8D60C431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67" y="1367942"/>
            <a:ext cx="5871207" cy="34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7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/>
        </p:nvSpPr>
        <p:spPr>
          <a:xfrm>
            <a:off x="1415850" y="512900"/>
            <a:ext cx="62184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Sectors: Neighborhoods in a city</a:t>
            </a:r>
            <a:endParaRPr sz="4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3" name="Google Shape;493;p60"/>
          <p:cNvSpPr txBox="1"/>
          <p:nvPr/>
        </p:nvSpPr>
        <p:spPr>
          <a:xfrm>
            <a:off x="1462800" y="2877250"/>
            <a:ext cx="62184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Indexes: Thermometers Hot and cold</a:t>
            </a:r>
            <a:endParaRPr sz="4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1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0" name="Google Shape;500;p61" title="covid_crash_2020-770x43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6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2" title="Prices2020.png"/>
          <p:cNvPicPr preferRelativeResize="0"/>
          <p:nvPr/>
        </p:nvPicPr>
        <p:blipFill rotWithShape="1">
          <a:blip r:embed="rId3">
            <a:alphaModFix/>
          </a:blip>
          <a:srcRect l="5413" t="7741" r="8387" b="4183"/>
          <a:stretch/>
        </p:blipFill>
        <p:spPr>
          <a:xfrm>
            <a:off x="2941401" y="0"/>
            <a:ext cx="62025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45CB8F-798C-3E07-C813-921F6FE0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207"/>
            <a:ext cx="2877497" cy="18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rt seniors graduate with drive-thru graduation in the morning, virtual  ceremony in the evening">
            <a:extLst>
              <a:ext uri="{FF2B5EF4-FFF2-40B4-BE49-F238E27FC236}">
                <a16:creationId xmlns:a16="http://schemas.microsoft.com/office/drawing/2014/main" id="{AD49A991-D916-7F54-2DB5-7F80BBB2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06" y="1844344"/>
            <a:ext cx="2257120" cy="280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3" title="HousingPrices2020.png"/>
          <p:cNvPicPr preferRelativeResize="0"/>
          <p:nvPr/>
        </p:nvPicPr>
        <p:blipFill rotWithShape="1">
          <a:blip r:embed="rId3">
            <a:alphaModFix/>
          </a:blip>
          <a:srcRect l="7155" t="7942" r="9448" b="4873"/>
          <a:stretch/>
        </p:blipFill>
        <p:spPr>
          <a:xfrm>
            <a:off x="2842175" y="-1440"/>
            <a:ext cx="6312915" cy="51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omes That Sold for Around $750,000 - The New York Times">
            <a:extLst>
              <a:ext uri="{FF2B5EF4-FFF2-40B4-BE49-F238E27FC236}">
                <a16:creationId xmlns:a16="http://schemas.microsoft.com/office/drawing/2014/main" id="{2EA13A42-8A62-A220-4422-1D15D24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842175" cy="178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owner recreates 'This is fine' meme for Halloween decoration that's  'perfect' for 2020 | FOX 13 Tampa Bay">
            <a:extLst>
              <a:ext uri="{FF2B5EF4-FFF2-40B4-BE49-F238E27FC236}">
                <a16:creationId xmlns:a16="http://schemas.microsoft.com/office/drawing/2014/main" id="{54BB2649-47FD-4B9D-EC7B-30BEB98D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" y="1779561"/>
            <a:ext cx="2815453" cy="158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e Hilarious Stonks Memes With Our Easy Generator!">
            <a:extLst>
              <a:ext uri="{FF2B5EF4-FFF2-40B4-BE49-F238E27FC236}">
                <a16:creationId xmlns:a16="http://schemas.microsoft.com/office/drawing/2014/main" id="{F814B4EE-975F-B0A8-F63F-F89A983E8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9" b="29954"/>
          <a:stretch>
            <a:fillRect/>
          </a:stretch>
        </p:blipFill>
        <p:spPr bwMode="auto">
          <a:xfrm>
            <a:off x="26722" y="3435650"/>
            <a:ext cx="2815452" cy="140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4" title="AmericanRescuePlan_Graphic_700px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5" title="Prices2021.png"/>
          <p:cNvPicPr preferRelativeResize="0"/>
          <p:nvPr/>
        </p:nvPicPr>
        <p:blipFill rotWithShape="1">
          <a:blip r:embed="rId3">
            <a:alphaModFix/>
          </a:blip>
          <a:srcRect l="5587" t="7830" r="8707" b="4672"/>
          <a:stretch/>
        </p:blipFill>
        <p:spPr>
          <a:xfrm>
            <a:off x="-204826" y="77267"/>
            <a:ext cx="5983834" cy="4988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hart: What's In The $1.9 Trillion Stimulus Package? | Statista">
            <a:extLst>
              <a:ext uri="{FF2B5EF4-FFF2-40B4-BE49-F238E27FC236}">
                <a16:creationId xmlns:a16="http://schemas.microsoft.com/office/drawing/2014/main" id="{B85EA0C5-3AB5-2FD5-70E5-3FFB21654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008" y="307239"/>
            <a:ext cx="3364992" cy="421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58</Words>
  <Application>Microsoft Office PowerPoint</Application>
  <PresentationFormat>On-screen Show (16:9)</PresentationFormat>
  <Paragraphs>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Poppins</vt:lpstr>
      <vt:lpstr>Nunito Sans</vt:lpstr>
      <vt:lpstr>Nunito Sans SemiBold</vt:lpstr>
      <vt:lpstr>Poppins SemiBold</vt:lpstr>
      <vt:lpstr>Arial</vt:lpstr>
      <vt:lpstr>IBM Plex Sans</vt:lpstr>
      <vt:lpstr>Poppins Medium</vt:lpstr>
      <vt:lpstr>Simple Light</vt:lpstr>
      <vt:lpstr>Marketing Plan Presentation [Style 1]</vt:lpstr>
      <vt:lpstr>Stock Index Performance under economic conditions in the S&amp;P 500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Which index performs BEST under economic conditions?</vt:lpstr>
      <vt:lpstr>WHY INVEST IN TECHNOLOGY?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Logan  Brooks</cp:lastModifiedBy>
  <cp:revision>9</cp:revision>
  <dcterms:modified xsi:type="dcterms:W3CDTF">2025-11-14T19:30:58Z</dcterms:modified>
</cp:coreProperties>
</file>